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79" r:id="rId5"/>
    <p:sldId id="304" r:id="rId6"/>
    <p:sldId id="305" r:id="rId7"/>
    <p:sldId id="306" r:id="rId8"/>
    <p:sldId id="307" r:id="rId9"/>
    <p:sldId id="308" r:id="rId10"/>
    <p:sldId id="309" r:id="rId11"/>
    <p:sldId id="310" r:id="rId12"/>
    <p:sldId id="311" r:id="rId13"/>
    <p:sldId id="312" r:id="rId14"/>
    <p:sldId id="313" r:id="rId15"/>
    <p:sldId id="314" r:id="rId1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28" autoAdjust="0"/>
    <p:restoredTop sz="58721" autoAdjust="0"/>
  </p:normalViewPr>
  <p:slideViewPr>
    <p:cSldViewPr snapToGrid="0">
      <p:cViewPr varScale="1">
        <p:scale>
          <a:sx n="37" d="100"/>
          <a:sy n="37" d="100"/>
        </p:scale>
        <p:origin x="1952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8" d="100"/>
          <a:sy n="98" d="100"/>
        </p:scale>
        <p:origin x="351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EB7032-F0D6-4A01-845E-F640D5DCE90C}" type="datetimeFigureOut">
              <a:rPr lang="nl-NL" smtClean="0"/>
              <a:t>8-10-2024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1A04F1-D7F4-4979-9173-69F0753CB5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7309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4673A-9A7C-477C-9E08-56C14197C704}" type="datetimeFigureOut">
              <a:rPr lang="nl-NL" smtClean="0"/>
              <a:t>8-10-2024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A0841F-01F1-4A28-BCF2-40BEA15904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8039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A0841F-01F1-4A28-BCF2-40BEA159045C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03052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A0841F-01F1-4A28-BCF2-40BEA159045C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06745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A0841F-01F1-4A28-BCF2-40BEA159045C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09892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A0841F-01F1-4A28-BCF2-40BEA159045C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66830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A0841F-01F1-4A28-BCF2-40BEA159045C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97835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A0841F-01F1-4A28-BCF2-40BEA159045C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72243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A0841F-01F1-4A28-BCF2-40BEA159045C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78272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A0841F-01F1-4A28-BCF2-40BEA159045C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70349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A0841F-01F1-4A28-BCF2-40BEA159045C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89842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A0841F-01F1-4A28-BCF2-40BEA159045C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85038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A0841F-01F1-4A28-BCF2-40BEA159045C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7567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pening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kstvak 5"/>
          <p:cNvSpPr txBox="1"/>
          <p:nvPr userDrawn="1"/>
        </p:nvSpPr>
        <p:spPr>
          <a:xfrm>
            <a:off x="1130533" y="6142150"/>
            <a:ext cx="468006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3" y="5787319"/>
            <a:ext cx="6553213" cy="107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45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Met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8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/>
          <a:lstStyle>
            <a:lvl1pPr marL="0" indent="0" algn="l">
              <a:buFontTx/>
              <a:buNone/>
              <a:defRPr sz="1600" baseline="0"/>
            </a:lvl1pPr>
          </a:lstStyle>
          <a:p>
            <a:r>
              <a:rPr lang="nl-NL" dirty="0"/>
              <a:t>Klik op het pictogram in het midden om een achtergrondafbeelding toe te voegen (19,05 x 27 cm). </a:t>
            </a:r>
            <a:br>
              <a:rPr lang="nl-NL" dirty="0"/>
            </a:br>
            <a:r>
              <a:rPr lang="nl-NL" dirty="0"/>
              <a:t>Verplaats deze vervolgens naar de achtergrond om de tekst te typen.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0000" y="3060000"/>
            <a:ext cx="8280000" cy="72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44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20000" y="3816000"/>
            <a:ext cx="8280000" cy="720000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768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Zonder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0000" y="3060000"/>
            <a:ext cx="8280000" cy="72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4400" b="1" i="0" baseline="0">
                <a:solidFill>
                  <a:srgbClr val="1E201F"/>
                </a:solidFill>
                <a:latin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20000" y="3816000"/>
            <a:ext cx="8280000" cy="720000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rgbClr val="1E201F"/>
                </a:solidFill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055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tekst/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818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8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/>
          <a:lstStyle>
            <a:lvl1pPr marL="0" indent="0" algn="l">
              <a:buFontTx/>
              <a:buNone/>
              <a:defRPr sz="1600" baseline="0"/>
            </a:lvl1pPr>
          </a:lstStyle>
          <a:p>
            <a:r>
              <a:rPr lang="nl-NL" dirty="0"/>
              <a:t>Klik op het pictogram in het midden om een achtergrondafbeelding toe te voegen (19,05 x 27 cm). </a:t>
            </a:r>
            <a:br>
              <a:rPr lang="nl-NL" dirty="0"/>
            </a:b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888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5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/>
            </a:lvl1pPr>
          </a:lstStyle>
          <a:p>
            <a:r>
              <a:rPr lang="nl-NL" dirty="0"/>
              <a:t>Klik op het pictogram in het midden om een afbeelding toe te voegen (19,05 x 10 cm).</a:t>
            </a:r>
            <a:r>
              <a:rPr lang="nl-NL" sz="1600" dirty="0"/>
              <a:t> 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886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4932000" cy="7200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2088000" y="1476000"/>
            <a:ext cx="3600000" cy="4680000"/>
          </a:xfrm>
        </p:spPr>
        <p:txBody>
          <a:bodyPr/>
          <a:lstStyle/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6" name="Tijdelijke aanduiding voor afbeelding 5"/>
          <p:cNvSpPr>
            <a:spLocks noGrp="1"/>
          </p:cNvSpPr>
          <p:nvPr>
            <p:ph type="pic" sz="quarter" idx="11" hasCustomPrompt="1"/>
          </p:nvPr>
        </p:nvSpPr>
        <p:spPr>
          <a:xfrm>
            <a:off x="6120000" y="0"/>
            <a:ext cx="3600000" cy="6858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</a:lstStyle>
          <a:p>
            <a:r>
              <a:rPr lang="nl-NL" dirty="0"/>
              <a:t>Klik op het pictogram in het midden om een afbeelding toe te voegen (19,05 x 10 cm).</a:t>
            </a:r>
            <a:r>
              <a:rPr lang="nl-NL" sz="1600" dirty="0"/>
              <a:t> </a:t>
            </a:r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399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4932000" cy="7200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2088000" y="1476000"/>
            <a:ext cx="7200000" cy="4680000"/>
          </a:xfrm>
        </p:spPr>
        <p:txBody>
          <a:bodyPr/>
          <a:lstStyle/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04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o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kstvak 2"/>
          <p:cNvSpPr txBox="1"/>
          <p:nvPr userDrawn="1"/>
        </p:nvSpPr>
        <p:spPr>
          <a:xfrm>
            <a:off x="1130533" y="6142150"/>
            <a:ext cx="468006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3" y="5787319"/>
            <a:ext cx="6553213" cy="107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768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9036000" cy="1080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052000" y="1728000"/>
            <a:ext cx="77400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625692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2" r:id="rId3"/>
    <p:sldLayoutId id="2147483650" r:id="rId4"/>
    <p:sldLayoutId id="2147483653" r:id="rId5"/>
    <p:sldLayoutId id="2147483657" r:id="rId6"/>
    <p:sldLayoutId id="2147483654" r:id="rId7"/>
    <p:sldLayoutId id="2147483655" r:id="rId8"/>
    <p:sldLayoutId id="2147483656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baseline="0">
          <a:solidFill>
            <a:srgbClr val="1E201F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0" indent="-36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 baseline="0">
          <a:solidFill>
            <a:srgbClr val="1E201F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buFontTx/>
        <a:buNone/>
        <a:defRPr sz="2400" kern="1200" baseline="0">
          <a:solidFill>
            <a:srgbClr val="1E201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E201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E201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E201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792576" y="1728144"/>
            <a:ext cx="9357264" cy="1700856"/>
          </a:xfrm>
        </p:spPr>
        <p:txBody>
          <a:bodyPr>
            <a:normAutofit fontScale="90000"/>
          </a:bodyPr>
          <a:lstStyle/>
          <a:p>
            <a:pPr algn="ctr"/>
            <a:r>
              <a:rPr lang="nl-NL" dirty="0"/>
              <a:t>H7 MACHINEKOSTEN</a:t>
            </a:r>
            <a:br>
              <a:rPr lang="nl-NL" dirty="0"/>
            </a:b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314039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3C833898-F11C-4C28-AD84-135028EE645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9344" y="83343"/>
            <a:ext cx="7589520" cy="66913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3501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ABFEE1-4C8E-415E-94DB-3C2468AA8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000" y="576000"/>
            <a:ext cx="9036000" cy="777312"/>
          </a:xfrm>
        </p:spPr>
        <p:txBody>
          <a:bodyPr/>
          <a:lstStyle/>
          <a:p>
            <a:r>
              <a:rPr lang="nl-NL" dirty="0"/>
              <a:t>Eerst investeren dan afschrijven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F2D9E06-C5B6-40D7-ABFA-612F67D28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2896" y="1930662"/>
            <a:ext cx="8959104" cy="4351338"/>
          </a:xfrm>
        </p:spPr>
        <p:txBody>
          <a:bodyPr>
            <a:normAutofit lnSpcReduction="10000"/>
          </a:bodyPr>
          <a:lstStyle/>
          <a:p>
            <a:r>
              <a:rPr lang="nl-NL" dirty="0"/>
              <a:t>Investering is geen Koste!</a:t>
            </a:r>
          </a:p>
          <a:p>
            <a:endParaRPr lang="nl-NL" dirty="0"/>
          </a:p>
          <a:p>
            <a:r>
              <a:rPr lang="nl-NL" dirty="0"/>
              <a:t>Investering komt op de balans aan de Debetzijde!</a:t>
            </a:r>
          </a:p>
          <a:p>
            <a:endParaRPr lang="nl-NL" dirty="0"/>
          </a:p>
          <a:p>
            <a:r>
              <a:rPr lang="nl-NL" dirty="0"/>
              <a:t>Investering brengt welke kosten met zich mee</a:t>
            </a:r>
          </a:p>
          <a:p>
            <a:endParaRPr lang="nl-NL" dirty="0"/>
          </a:p>
          <a:p>
            <a:r>
              <a:rPr lang="nl-NL" dirty="0"/>
              <a:t>Pas investering bij een bedrag meer dan € 450 ex BTW</a:t>
            </a:r>
          </a:p>
          <a:p>
            <a:endParaRPr lang="nl-NL" dirty="0"/>
          </a:p>
          <a:p>
            <a:r>
              <a:rPr lang="nl-NL" dirty="0"/>
              <a:t>Willekeurig afschrijven Startende Ondernemers (WASO)</a:t>
            </a:r>
          </a:p>
          <a:p>
            <a:r>
              <a:rPr lang="nl-NL" dirty="0"/>
              <a:t>Starters hebben meer vrijheid</a:t>
            </a:r>
            <a:r>
              <a:rPr lang="nl-NL" dirty="0">
                <a:sym typeface="Wingdings" panose="05000000000000000000" pitchFamily="2" charset="2"/>
              </a:rPr>
              <a:t> kortere afschrijvingstermijn</a:t>
            </a:r>
          </a:p>
          <a:p>
            <a:endParaRPr lang="nl-NL" dirty="0">
              <a:sym typeface="Wingdings" panose="05000000000000000000" pitchFamily="2" charset="2"/>
            </a:endParaRPr>
          </a:p>
          <a:p>
            <a:r>
              <a:rPr lang="nl-NL" dirty="0">
                <a:sym typeface="Wingdings" panose="05000000000000000000" pitchFamily="2" charset="2"/>
              </a:rPr>
              <a:t>Fiscale afschrijvingspercentage is maximaal </a:t>
            </a:r>
            <a:r>
              <a:rPr lang="nl-NL" b="1" dirty="0">
                <a:sym typeface="Wingdings" panose="05000000000000000000" pitchFamily="2" charset="2"/>
              </a:rPr>
              <a:t>20% (in 5 jaar)</a:t>
            </a:r>
            <a:endParaRPr lang="nl-NL" b="1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943427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ABFEE1-4C8E-415E-94DB-3C2468AA8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848" y="2084832"/>
            <a:ext cx="9036000" cy="2322576"/>
          </a:xfrm>
        </p:spPr>
        <p:txBody>
          <a:bodyPr>
            <a:normAutofit/>
          </a:bodyPr>
          <a:lstStyle/>
          <a:p>
            <a:pPr algn="ctr"/>
            <a:br>
              <a:rPr lang="nl-NL" sz="4800" dirty="0"/>
            </a:br>
            <a:r>
              <a:rPr lang="nl-NL" sz="4800" dirty="0"/>
              <a:t>EINDE PPT</a:t>
            </a:r>
          </a:p>
        </p:txBody>
      </p:sp>
    </p:spTree>
    <p:extLst>
      <p:ext uri="{BB962C8B-B14F-4D97-AF65-F5344CB8AC3E}">
        <p14:creationId xmlns:p14="http://schemas.microsoft.com/office/powerpoint/2010/main" val="2419805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Machinekosten</a:t>
            </a:r>
          </a:p>
        </p:txBody>
      </p:sp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756000" y="1371600"/>
            <a:ext cx="11131200" cy="4707738"/>
          </a:xfrm>
        </p:spPr>
        <p:txBody>
          <a:bodyPr/>
          <a:lstStyle/>
          <a:p>
            <a:r>
              <a:rPr lang="nl-NL" dirty="0"/>
              <a:t>Normen voor machinekosten</a:t>
            </a:r>
          </a:p>
          <a:p>
            <a:pPr indent="0">
              <a:buNone/>
            </a:pPr>
            <a:endParaRPr lang="nl-NL" dirty="0"/>
          </a:p>
          <a:p>
            <a:r>
              <a:rPr lang="nl-NL" dirty="0"/>
              <a:t>Machinekeuze</a:t>
            </a:r>
          </a:p>
          <a:p>
            <a:endParaRPr lang="nl-NL" dirty="0"/>
          </a:p>
          <a:p>
            <a:r>
              <a:rPr lang="nl-NL" dirty="0"/>
              <a:t>Machine-uren en arbeid</a:t>
            </a:r>
          </a:p>
          <a:p>
            <a:endParaRPr lang="nl-NL" dirty="0"/>
          </a:p>
          <a:p>
            <a:r>
              <a:rPr lang="nl-NL" dirty="0"/>
              <a:t>Huren of kopen van machines</a:t>
            </a:r>
          </a:p>
          <a:p>
            <a:pPr indent="0">
              <a:buNone/>
            </a:pPr>
            <a:endParaRPr lang="nl-NL" dirty="0"/>
          </a:p>
          <a:p>
            <a:r>
              <a:rPr lang="nl-NL" dirty="0"/>
              <a:t>Waardevermindering vaste activa (Afschrijven?)</a:t>
            </a:r>
          </a:p>
          <a:p>
            <a:pPr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9935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B5738A-D4D4-4F3A-9142-AB0DFFA6C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000" y="576000"/>
            <a:ext cx="10161936" cy="740736"/>
          </a:xfrm>
        </p:spPr>
        <p:txBody>
          <a:bodyPr/>
          <a:lstStyle/>
          <a:p>
            <a:r>
              <a:rPr lang="nl-NL" dirty="0"/>
              <a:t>Normen voor machinekosten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947DCC4-09B7-4F37-88D5-FE708AA76B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000" y="1316736"/>
            <a:ext cx="9036000" cy="4351338"/>
          </a:xfrm>
        </p:spPr>
        <p:txBody>
          <a:bodyPr/>
          <a:lstStyle/>
          <a:p>
            <a:pPr indent="0">
              <a:buNone/>
            </a:pPr>
            <a:r>
              <a:rPr lang="nl-NL" sz="2800" i="1" dirty="0"/>
              <a:t>De norm voor machinekosten is </a:t>
            </a:r>
          </a:p>
          <a:p>
            <a:pPr marL="457200" indent="-457200"/>
            <a:r>
              <a:rPr lang="nl-NL" sz="2800" i="1" dirty="0"/>
              <a:t>de tijd die een machine, werkend in een normaal (gemiddeld) tempo, </a:t>
            </a:r>
          </a:p>
          <a:p>
            <a:pPr marL="457200" indent="-457200"/>
            <a:r>
              <a:rPr lang="nl-NL" sz="2800" i="1" dirty="0"/>
              <a:t>nodig heeft om een bepaalde bewerking </a:t>
            </a:r>
          </a:p>
          <a:p>
            <a:pPr marL="457200" indent="-457200"/>
            <a:r>
              <a:rPr lang="nl-NL" sz="2800" i="1" dirty="0"/>
              <a:t>onder bepaalde omstandigheden </a:t>
            </a:r>
          </a:p>
          <a:p>
            <a:pPr marL="457200" indent="-457200"/>
            <a:r>
              <a:rPr lang="nl-NL" sz="2800" i="1" dirty="0"/>
              <a:t>volgens een omschreven werkmethode te verrichten.</a:t>
            </a:r>
          </a:p>
          <a:p>
            <a:pPr marL="457200" indent="-457200"/>
            <a:endParaRPr lang="nl-NL" sz="2800" i="1" dirty="0"/>
          </a:p>
          <a:p>
            <a:pPr marL="457200" indent="-457200"/>
            <a:r>
              <a:rPr lang="nl-NL" sz="2800" i="1" dirty="0"/>
              <a:t>In deze normtijd zijn aantal toeslagen opgenomen. Ook deze normtijd is exclusief verplaatsingstijd en exclusief verspilling.</a:t>
            </a:r>
            <a:endParaRPr lang="nl-NL" sz="2800" dirty="0"/>
          </a:p>
          <a:p>
            <a:pPr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58757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F2D9E06-C5B6-40D7-ABFA-612F67D28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000" y="795312"/>
            <a:ext cx="9036000" cy="4351338"/>
          </a:xfrm>
        </p:spPr>
        <p:txBody>
          <a:bodyPr/>
          <a:lstStyle/>
          <a:p>
            <a:pPr indent="0">
              <a:buNone/>
            </a:pPr>
            <a:r>
              <a:rPr lang="nl-NL" dirty="0"/>
              <a:t>De normen voor machinekosten zijn in de calculatieboeken naast kosten per eenheid op twee manieren weergegeven:</a:t>
            </a:r>
          </a:p>
          <a:p>
            <a:endParaRPr lang="nl-NL" dirty="0"/>
          </a:p>
          <a:p>
            <a:pPr lvl="2"/>
            <a:r>
              <a:rPr lang="nl-NL" sz="2400" b="1" dirty="0"/>
              <a:t>In uur per eenheid</a:t>
            </a:r>
          </a:p>
          <a:p>
            <a:pPr lvl="2"/>
            <a:r>
              <a:rPr lang="nl-NL" sz="2400" b="1" dirty="0"/>
              <a:t>In eenheid per uur</a:t>
            </a:r>
          </a:p>
          <a:p>
            <a:pPr indent="0">
              <a:buNone/>
            </a:pPr>
            <a:endParaRPr lang="nl-NL" dirty="0"/>
          </a:p>
          <a:p>
            <a:r>
              <a:rPr lang="nl-NL" dirty="0"/>
              <a:t>Eenheid kan zijn: stuks, m, m2 en m3. </a:t>
            </a:r>
          </a:p>
          <a:p>
            <a:r>
              <a:rPr lang="nl-NL" dirty="0"/>
              <a:t>Het maakt niet welke berekeningswijze je gebruikt, in uur per</a:t>
            </a:r>
          </a:p>
          <a:p>
            <a:pPr indent="0">
              <a:buNone/>
            </a:pPr>
            <a:r>
              <a:rPr lang="nl-NL" dirty="0"/>
              <a:t>     eenheid of in eenheid per uur.</a:t>
            </a:r>
          </a:p>
          <a:p>
            <a:pPr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02935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ABFEE1-4C8E-415E-94DB-3C2468AA8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000" y="576000"/>
            <a:ext cx="9036000" cy="612720"/>
          </a:xfrm>
        </p:spPr>
        <p:txBody>
          <a:bodyPr/>
          <a:lstStyle/>
          <a:p>
            <a:r>
              <a:rPr lang="nl-NL" dirty="0"/>
              <a:t>Praktijkvoorbeeld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F2D9E06-C5B6-40D7-ABFA-612F67D28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000" y="1371600"/>
            <a:ext cx="9036000" cy="5358384"/>
          </a:xfrm>
        </p:spPr>
        <p:txBody>
          <a:bodyPr>
            <a:normAutofit lnSpcReduction="10000"/>
          </a:bodyPr>
          <a:lstStyle/>
          <a:p>
            <a:pPr indent="0">
              <a:buNone/>
            </a:pPr>
            <a:r>
              <a:rPr lang="nl-NL" dirty="0"/>
              <a:t>Stel je gaat de machine-uren berekenen voor het uitgraven van een </a:t>
            </a:r>
            <a:r>
              <a:rPr lang="nl-NL" dirty="0" err="1"/>
              <a:t>cunet</a:t>
            </a:r>
            <a:r>
              <a:rPr lang="nl-NL" dirty="0"/>
              <a:t> met een </a:t>
            </a:r>
          </a:p>
          <a:p>
            <a:pPr indent="0">
              <a:buNone/>
            </a:pPr>
            <a:endParaRPr lang="nl-NL" dirty="0"/>
          </a:p>
          <a:p>
            <a:pPr marL="342900" indent="-342900"/>
            <a:r>
              <a:rPr lang="nl-NL" dirty="0"/>
              <a:t>graafmachine met een bak van 40 liter. </a:t>
            </a:r>
          </a:p>
          <a:p>
            <a:pPr marL="342900" indent="-342900"/>
            <a:r>
              <a:rPr lang="nl-NL" dirty="0"/>
              <a:t>Het </a:t>
            </a:r>
            <a:r>
              <a:rPr lang="nl-NL" dirty="0" err="1"/>
              <a:t>cunet</a:t>
            </a:r>
            <a:r>
              <a:rPr lang="nl-NL" dirty="0"/>
              <a:t> is bedoeld voor het aanleggen van een terras. </a:t>
            </a:r>
          </a:p>
          <a:p>
            <a:pPr marL="342900" indent="-342900"/>
            <a:r>
              <a:rPr lang="nl-NL" dirty="0"/>
              <a:t>Het terras heeft een afmeting van 4,00 x 3,00. </a:t>
            </a:r>
          </a:p>
          <a:p>
            <a:pPr marL="342900" indent="-342900"/>
            <a:r>
              <a:rPr lang="nl-NL" dirty="0"/>
              <a:t>Het </a:t>
            </a:r>
            <a:r>
              <a:rPr lang="nl-NL" dirty="0" err="1"/>
              <a:t>cunet</a:t>
            </a:r>
            <a:r>
              <a:rPr lang="nl-NL" dirty="0"/>
              <a:t> heeft een diepte van 0,20 meter. </a:t>
            </a:r>
          </a:p>
          <a:p>
            <a:pPr marL="342900" indent="-342900"/>
            <a:r>
              <a:rPr lang="nl-NL" dirty="0"/>
              <a:t>Je hebt te maken met kleigrond.</a:t>
            </a:r>
          </a:p>
          <a:p>
            <a:pPr marL="342900" indent="-342900"/>
            <a:r>
              <a:rPr lang="nl-NL" dirty="0"/>
              <a:t>De uitgegraven grond hoeft niet te worden gescheiden.</a:t>
            </a:r>
          </a:p>
          <a:p>
            <a:pPr marL="342900" indent="-342900"/>
            <a:endParaRPr lang="nl-NL" dirty="0"/>
          </a:p>
          <a:p>
            <a:pPr marL="342900" indent="-342900"/>
            <a:r>
              <a:rPr lang="nl-NL" dirty="0"/>
              <a:t>Zie tabel Calculatienorm machinaal ontgraven met een hydraulische graafmachine op blz. 56 van je reader!!</a:t>
            </a:r>
          </a:p>
          <a:p>
            <a:pPr marL="342900" indent="-342900"/>
            <a:endParaRPr lang="nl-NL" dirty="0"/>
          </a:p>
          <a:p>
            <a:pPr marL="342900" indent="-342900"/>
            <a:r>
              <a:rPr lang="nl-NL" sz="2800" b="1" dirty="0"/>
              <a:t>Wat zijn de kosten van het ontgraven van dit </a:t>
            </a:r>
            <a:r>
              <a:rPr lang="nl-NL" sz="2800" b="1" dirty="0" err="1"/>
              <a:t>Cunet</a:t>
            </a:r>
            <a:r>
              <a:rPr lang="nl-NL" sz="2800" b="1" dirty="0"/>
              <a:t>??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58646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ABFEE1-4C8E-415E-94DB-3C2468AA8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000" y="576000"/>
            <a:ext cx="10271664" cy="704160"/>
          </a:xfrm>
        </p:spPr>
        <p:txBody>
          <a:bodyPr>
            <a:normAutofit/>
          </a:bodyPr>
          <a:lstStyle/>
          <a:p>
            <a:r>
              <a:rPr lang="nl-NL" dirty="0"/>
              <a:t>Uitwerken 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F2D9E06-C5B6-40D7-ABFA-612F67D28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000" y="1280160"/>
            <a:ext cx="9832752" cy="5193792"/>
          </a:xfrm>
        </p:spPr>
        <p:txBody>
          <a:bodyPr>
            <a:normAutofit fontScale="92500" lnSpcReduction="10000"/>
          </a:bodyPr>
          <a:lstStyle/>
          <a:p>
            <a:pPr indent="0">
              <a:buNone/>
            </a:pPr>
            <a:r>
              <a:rPr lang="nl-NL" dirty="0"/>
              <a:t>Voor het </a:t>
            </a:r>
            <a:r>
              <a:rPr lang="nl-NL" dirty="0" err="1"/>
              <a:t>cunet</a:t>
            </a:r>
            <a:r>
              <a:rPr lang="nl-NL" dirty="0"/>
              <a:t> moet je 2,4m3 kleigrond uitgraven. De volgende gegevens zijn bekend:</a:t>
            </a:r>
          </a:p>
          <a:p>
            <a:pPr lvl="0"/>
            <a:r>
              <a:rPr lang="nl-NL" dirty="0"/>
              <a:t>Breedte bodem 2-5 m (het terras heeft een breedte van 3m);</a:t>
            </a:r>
          </a:p>
          <a:p>
            <a:pPr lvl="0"/>
            <a:r>
              <a:rPr lang="nl-NL" dirty="0"/>
              <a:t>Kleigrond (grondsoort);</a:t>
            </a:r>
          </a:p>
          <a:p>
            <a:pPr lvl="0"/>
            <a:r>
              <a:rPr lang="nl-NL" dirty="0"/>
              <a:t>Niet gescheiden;</a:t>
            </a:r>
          </a:p>
          <a:p>
            <a:pPr lvl="0"/>
            <a:r>
              <a:rPr lang="nl-NL" dirty="0"/>
              <a:t>Ontgravingsdiepte tot 0,25m.</a:t>
            </a:r>
          </a:p>
          <a:p>
            <a:pPr indent="0">
              <a:buNone/>
            </a:pPr>
            <a:endParaRPr lang="nl-NL" dirty="0"/>
          </a:p>
          <a:p>
            <a:pPr lvl="0"/>
            <a:r>
              <a:rPr lang="nl-NL" dirty="0"/>
              <a:t>De norm (zie tabel boven) is dat de machine 9.00 m3 per uur kan</a:t>
            </a:r>
          </a:p>
          <a:p>
            <a:pPr lvl="0" indent="0">
              <a:buNone/>
            </a:pPr>
            <a:r>
              <a:rPr lang="nl-NL" dirty="0"/>
              <a:t>     ontgraven. Echter je hoeft maar 2,4 te ontgraven.</a:t>
            </a:r>
          </a:p>
          <a:p>
            <a:pPr lvl="0"/>
            <a:r>
              <a:rPr lang="nl-NL" dirty="0"/>
              <a:t>2,4m3 / 9,00m3 = 0,27 uur</a:t>
            </a:r>
          </a:p>
          <a:p>
            <a:r>
              <a:rPr lang="nl-NL" dirty="0"/>
              <a:t>Je huurt de graafmachine voor € 15,-- per uur.</a:t>
            </a:r>
          </a:p>
          <a:p>
            <a:pPr lvl="0"/>
            <a:r>
              <a:rPr lang="nl-NL" dirty="0"/>
              <a:t>0,27 uur x € 15,-- </a:t>
            </a:r>
            <a:r>
              <a:rPr lang="nl-NL" b="1" dirty="0"/>
              <a:t>= € 4,05</a:t>
            </a:r>
            <a:endParaRPr lang="nl-NL" dirty="0"/>
          </a:p>
          <a:p>
            <a:pPr lvl="0"/>
            <a:r>
              <a:rPr lang="nl-NL" dirty="0"/>
              <a:t>De arbeidsuren voor de hovenier die op de grafmachine  zit moeten ook</a:t>
            </a:r>
          </a:p>
          <a:p>
            <a:pPr lvl="0" indent="0">
              <a:buNone/>
            </a:pPr>
            <a:r>
              <a:rPr lang="nl-NL" dirty="0"/>
              <a:t>     worden doorberekend. </a:t>
            </a:r>
          </a:p>
          <a:p>
            <a:pPr marL="342900" indent="-342900"/>
            <a:r>
              <a:rPr lang="nl-NL" dirty="0"/>
              <a:t>Uitgaande van € 40,00 per uur: 0,27 x € 40,-- = </a:t>
            </a:r>
            <a:r>
              <a:rPr lang="nl-NL" b="1" dirty="0"/>
              <a:t>€ 10,80</a:t>
            </a:r>
          </a:p>
          <a:p>
            <a:pPr lvl="0"/>
            <a:r>
              <a:rPr lang="nl-NL" b="1" dirty="0"/>
              <a:t>Het ontgraven van dit </a:t>
            </a:r>
            <a:r>
              <a:rPr lang="nl-NL" b="1" dirty="0" err="1"/>
              <a:t>cunet</a:t>
            </a:r>
            <a:r>
              <a:rPr lang="nl-NL" b="1" dirty="0"/>
              <a:t> kost dan: € 10,80 + € 4,05 = € 14,85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31260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ABFEE1-4C8E-415E-94DB-3C2468AA8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000" y="576000"/>
            <a:ext cx="10271664" cy="1080000"/>
          </a:xfrm>
        </p:spPr>
        <p:txBody>
          <a:bodyPr>
            <a:normAutofit/>
          </a:bodyPr>
          <a:lstStyle/>
          <a:p>
            <a:r>
              <a:rPr lang="nl-NL" dirty="0"/>
              <a:t>Inzet machine-uren en Arbeid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FFFD45DA-56F6-4380-B0E9-CCE3CD693E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3E6A84CB-343B-43C7-AF65-075CA04C90E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0" y="1444752"/>
            <a:ext cx="9796176" cy="50474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0797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128F5D1B-1990-44FC-AF88-686705ED46F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840" y="0"/>
            <a:ext cx="86868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2210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ABFEE1-4C8E-415E-94DB-3C2468AA8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000" y="576000"/>
            <a:ext cx="9036000" cy="685872"/>
          </a:xfrm>
        </p:spPr>
        <p:txBody>
          <a:bodyPr>
            <a:normAutofit/>
          </a:bodyPr>
          <a:lstStyle/>
          <a:p>
            <a:r>
              <a:rPr lang="nl-NL" dirty="0"/>
              <a:t>Waardevermindering vaste activa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F2D9E06-C5B6-40D7-ABFA-612F67D28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2896" y="1408176"/>
            <a:ext cx="8959104" cy="4873824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nl-NL" b="1" dirty="0"/>
              <a:t>Afschrijving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nl-NL" b="1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nl-NL" b="1" dirty="0"/>
              <a:t>Afschrijvingsmethode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nl-NL" b="1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nl-NL" b="1" dirty="0"/>
              <a:t>Kosten versus Investering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nl-NL" b="1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nl-NL" b="1" dirty="0"/>
              <a:t>Willekeurige afschrijving Startende Ondernemers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nl-NL" b="1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nl-NL" b="1" dirty="0"/>
              <a:t>Investeringsaftrek</a:t>
            </a:r>
          </a:p>
          <a:p>
            <a:pPr indent="0">
              <a:buNone/>
            </a:pPr>
            <a:endParaRPr lang="nl-NL" dirty="0"/>
          </a:p>
          <a:p>
            <a:pPr>
              <a:buFont typeface="Wingdings" panose="05000000000000000000" pitchFamily="2" charset="2"/>
              <a:buChar char="v"/>
            </a:pPr>
            <a:endParaRPr lang="nl-NL" dirty="0"/>
          </a:p>
          <a:p>
            <a:pPr>
              <a:buFont typeface="Wingdings" panose="05000000000000000000" pitchFamily="2" charset="2"/>
              <a:buChar char="v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2050383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GroeneWel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 mbo zone.potx" id="{0BCAC3F8-4FF1-499E-BA49-5CC313878B9A}" vid="{F13681D8-602E-4945-A6E2-54F6374ECF34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C0421C59B3BE84A9BF1FC8FDCF7F2E1" ma:contentTypeVersion="11" ma:contentTypeDescription="Een nieuw document maken." ma:contentTypeScope="" ma:versionID="791710bb5c3cdedc062d150fd6507f7d">
  <xsd:schema xmlns:xsd="http://www.w3.org/2001/XMLSchema" xmlns:xs="http://www.w3.org/2001/XMLSchema" xmlns:p="http://schemas.microsoft.com/office/2006/metadata/properties" xmlns:ns3="e7f4119c-7916-45ed-98b1-e4d6d81e0724" xmlns:ns4="bbd6ea1b-8d45-4250-bdaf-fcfae63aec9d" targetNamespace="http://schemas.microsoft.com/office/2006/metadata/properties" ma:root="true" ma:fieldsID="79df2f18a60d1fdbc4ccef9fa6b2873e" ns3:_="" ns4:_="">
    <xsd:import namespace="e7f4119c-7916-45ed-98b1-e4d6d81e0724"/>
    <xsd:import namespace="bbd6ea1b-8d45-4250-bdaf-fcfae63aec9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f4119c-7916-45ed-98b1-e4d6d81e07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d6ea1b-8d45-4250-bdaf-fcfae63aec9d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852BF44-3D17-486F-9930-59D313017E00}">
  <ds:schemaRefs>
    <ds:schemaRef ds:uri="http://schemas.microsoft.com/office/2006/metadata/properties"/>
    <ds:schemaRef ds:uri="bbd6ea1b-8d45-4250-bdaf-fcfae63aec9d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e7f4119c-7916-45ed-98b1-e4d6d81e0724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7CF6C01-126D-472B-A8FF-5D5245651E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f4119c-7916-45ed-98b1-e4d6d81e0724"/>
    <ds:schemaRef ds:uri="bbd6ea1b-8d45-4250-bdaf-fcfae63aec9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C0E1B76-2062-486E-90AF-7465E54EEAF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Presentatie mbo zone</Template>
  <TotalTime>11731</TotalTime>
  <Words>466</Words>
  <Application>Microsoft Office PowerPoint</Application>
  <PresentationFormat>Breedbeeld</PresentationFormat>
  <Paragraphs>93</Paragraphs>
  <Slides>12</Slides>
  <Notes>11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Kantoorthema</vt:lpstr>
      <vt:lpstr>H7 MACHINEKOSTEN  </vt:lpstr>
      <vt:lpstr>Machinekosten</vt:lpstr>
      <vt:lpstr>Normen voor machinekosten</vt:lpstr>
      <vt:lpstr>PowerPoint-presentatie</vt:lpstr>
      <vt:lpstr>Praktijkvoorbeeld</vt:lpstr>
      <vt:lpstr>Uitwerken opdracht</vt:lpstr>
      <vt:lpstr>Inzet machine-uren en Arbeid</vt:lpstr>
      <vt:lpstr>PowerPoint-presentatie</vt:lpstr>
      <vt:lpstr>Waardevermindering vaste activa</vt:lpstr>
      <vt:lpstr>PowerPoint-presentatie</vt:lpstr>
      <vt:lpstr>Eerst investeren dan afschrijven</vt:lpstr>
      <vt:lpstr> EINDE PPT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Chantal Bos</dc:creator>
  <cp:lastModifiedBy>Jacco Klappe</cp:lastModifiedBy>
  <cp:revision>128</cp:revision>
  <dcterms:created xsi:type="dcterms:W3CDTF">2018-09-14T09:56:42Z</dcterms:created>
  <dcterms:modified xsi:type="dcterms:W3CDTF">2024-10-08T10:41:43Z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0x0101009C0421C59B3BE84A9BF1FC8FDCF7F2E1</vt:lpwstr>
  </property>
</Properties>
</file>